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>
        <p:scale>
          <a:sx n="70" d="100"/>
          <a:sy n="70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415%20Perf.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415%20Perf.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415%20Perf.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415%20Perf.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4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4000"/>
              <a:t>Interval Grade Distribution </a:t>
            </a:r>
          </a:p>
        </c:rich>
      </c:tx>
      <c:layout>
        <c:manualLayout>
          <c:xMode val="edge"/>
          <c:yMode val="edge"/>
          <c:x val="0.17444072439068845"/>
          <c:y val="1.18368630875639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0849017031096185E-2"/>
          <c:y val="0.13428386705126374"/>
          <c:w val="0.88493615425916716"/>
          <c:h val="0.7019796572990597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BC-43A7-B204-AD1B6C6072C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BC-43A7-B204-AD1B6C6072C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3BC-43A7-B204-AD1B6C6072CF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3BC-43A7-B204-AD1B6C6072C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3BC-43A7-B204-AD1B6C6072CF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3BC-43A7-B204-AD1B6C607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391232"/>
        <c:axId val="125393152"/>
      </c:barChart>
      <c:catAx>
        <c:axId val="1253912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7356202433204553"/>
              <c:y val="0.9183160850344793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5393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393152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Frequency</a:t>
                </a:r>
              </a:p>
            </c:rich>
          </c:tx>
          <c:layout>
            <c:manualLayout>
              <c:xMode val="edge"/>
              <c:yMode val="edge"/>
              <c:x val="1.4191179239129319E-2"/>
              <c:y val="0.3771246024343548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53912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3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3400"/>
              <a:t> THM 415 Letter Grade Distribution</a:t>
            </a:r>
          </a:p>
        </c:rich>
      </c:tx>
      <c:layout>
        <c:manualLayout>
          <c:xMode val="edge"/>
          <c:yMode val="edge"/>
          <c:x val="0.14005843613004748"/>
          <c:y val="6.975662834848415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8"/>
          <c:y val="0.16594814976630456"/>
          <c:w val="0.77316630293008271"/>
          <c:h val="0.7101477286837409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D1-41A3-9EE4-2DAC20E05863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D1-41A3-9EE4-2DAC20E05863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D1-41A3-9EE4-2DAC20E05863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DD1-41A3-9EE4-2DAC20E05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262464"/>
        <c:axId val="125264640"/>
        <c:axId val="0"/>
      </c:bar3DChart>
      <c:catAx>
        <c:axId val="12526246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758087931316318"/>
              <c:y val="0.92502707161604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526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2646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1.7454913934881553E-2"/>
              <c:y val="0.454869066835711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5262464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124599962628363"/>
          <c:y val="0.11710612499038096"/>
          <c:w val="0.84058514268681717"/>
          <c:h val="0.75260604256488539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Midterm!$B$4:$B$9</c:f>
              <c:strCache>
                <c:ptCount val="6"/>
                <c:pt idx="0">
                  <c:v>Alga</c:v>
                </c:pt>
                <c:pt idx="1">
                  <c:v>Nurul Fatin Shazwani</c:v>
                </c:pt>
                <c:pt idx="2">
                  <c:v>Cizreli</c:v>
                </c:pt>
                <c:pt idx="3">
                  <c:v>Gökmen</c:v>
                </c:pt>
                <c:pt idx="4">
                  <c:v>Mirzayev</c:v>
                </c:pt>
                <c:pt idx="5">
                  <c:v>Qureshi</c:v>
                </c:pt>
              </c:strCache>
            </c:strRef>
          </c:cat>
          <c:val>
            <c:numRef>
              <c:f>Midterm!$E$4:$E$9</c:f>
              <c:numCache>
                <c:formatCode>#,##0.00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82.5</c:v>
                </c:pt>
                <c:pt idx="3">
                  <c:v>69.166666666666671</c:v>
                </c:pt>
                <c:pt idx="4">
                  <c:v>55.833333333333336</c:v>
                </c:pt>
                <c:pt idx="5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A2-4F27-9142-65CACD275912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Midterm!$B$4:$B$9</c:f>
              <c:strCache>
                <c:ptCount val="6"/>
                <c:pt idx="0">
                  <c:v>Alga</c:v>
                </c:pt>
                <c:pt idx="1">
                  <c:v>Nurul Fatin Shazwani</c:v>
                </c:pt>
                <c:pt idx="2">
                  <c:v>Cizreli</c:v>
                </c:pt>
                <c:pt idx="3">
                  <c:v>Gökmen</c:v>
                </c:pt>
                <c:pt idx="4">
                  <c:v>Mirzayev</c:v>
                </c:pt>
                <c:pt idx="5">
                  <c:v>Qureshi</c:v>
                </c:pt>
              </c:strCache>
            </c:strRef>
          </c:cat>
          <c:val>
            <c:numRef>
              <c:f>Midterm!$I$4:$I$9</c:f>
              <c:numCache>
                <c:formatCode>0.00</c:formatCode>
                <c:ptCount val="6"/>
                <c:pt idx="0">
                  <c:v>71.875</c:v>
                </c:pt>
                <c:pt idx="1">
                  <c:v>62.500000000000014</c:v>
                </c:pt>
                <c:pt idx="2">
                  <c:v>100</c:v>
                </c:pt>
                <c:pt idx="3">
                  <c:v>93.750000000000014</c:v>
                </c:pt>
                <c:pt idx="4">
                  <c:v>84.259259259259267</c:v>
                </c:pt>
                <c:pt idx="5">
                  <c:v>31.250000000000007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2A2-4F27-9142-65CACD275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34190464"/>
        <c:axId val="34533376"/>
      </c:lineChart>
      <c:catAx>
        <c:axId val="34190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7912116820791728"/>
              <c:y val="0.9516855891315326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4533376"/>
        <c:crosses val="autoZero"/>
        <c:auto val="1"/>
        <c:lblAlgn val="ctr"/>
        <c:lblOffset val="100"/>
        <c:noMultiLvlLbl val="0"/>
      </c:catAx>
      <c:valAx>
        <c:axId val="3453337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141955755824358E-2"/>
              <c:y val="0.4139184557791709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4190464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6535694708752464"/>
          <c:y val="0.78765901626273815"/>
          <c:w val="0.47431987295902611"/>
          <c:h val="7.15954880169340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EF-48A5-9B57-0BED27175A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EF-48A5-9B57-0BED27175A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EF-48A5-9B57-0BED27175A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EF-48A5-9B57-0BED27175A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CEF-48A5-9B57-0BED27175A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CEF-48A5-9B57-0BED27175A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CEF-48A5-9B57-0BED27175AA3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CEF-48A5-9B57-0BED27175AA3}"/>
              </c:ext>
            </c:extLst>
          </c:dPt>
          <c:cat>
            <c:strRef>
              <c:f>Midterm!$B$95:$B$102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Midterm!$D$95:$D$102</c:f>
              <c:numCache>
                <c:formatCode>0.00%</c:formatCode>
                <c:ptCount val="8"/>
                <c:pt idx="0">
                  <c:v>0.33333333333333331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0.66666666666666663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FCEF-48A5-9B57-0BED27175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4.4323789561845149E-2"/>
          <c:y val="0.87229274994484185"/>
          <c:w val="0.90095128327833074"/>
          <c:h val="9.616987001444282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Faculty of Applied Sciences (FAS)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23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21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026963"/>
              </p:ext>
            </p:extLst>
          </p:nvPr>
        </p:nvGraphicFramePr>
        <p:xfrm>
          <a:off x="250825" y="260350"/>
          <a:ext cx="8534400" cy="59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2" name="Worksheet" r:id="rId3" imgW="8877319" imgH="2514640" progId="Excel.Sheet.8">
                  <p:embed/>
                </p:oleObj>
              </mc:Choice>
              <mc:Fallback>
                <p:oleObj name="Worksheet" r:id="rId3" imgW="8877319" imgH="25146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8534400" cy="590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643029259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6" name="Worksheet" r:id="rId3" imgW="4895719" imgH="743020" progId="Excel.Sheet.8">
                  <p:embed/>
                </p:oleObj>
              </mc:Choice>
              <mc:Fallback>
                <p:oleObj name="Worksheet" r:id="rId3" imgW="4895719" imgH="74302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481567"/>
              </p:ext>
            </p:extLst>
          </p:nvPr>
        </p:nvGraphicFramePr>
        <p:xfrm>
          <a:off x="296863" y="188640"/>
          <a:ext cx="8595617" cy="6054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88640"/>
                        <a:ext cx="8595617" cy="60549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489918"/>
              </p:ext>
            </p:extLst>
          </p:nvPr>
        </p:nvGraphicFramePr>
        <p:xfrm>
          <a:off x="179511" y="332656"/>
          <a:ext cx="8684761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184855"/>
              </p:ext>
            </p:extLst>
          </p:nvPr>
        </p:nvGraphicFramePr>
        <p:xfrm>
          <a:off x="179513" y="260648"/>
          <a:ext cx="878497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532438"/>
              </p:ext>
            </p:extLst>
          </p:nvPr>
        </p:nvGraphicFramePr>
        <p:xfrm>
          <a:off x="179511" y="116633"/>
          <a:ext cx="8856985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880357"/>
              </p:ext>
            </p:extLst>
          </p:nvPr>
        </p:nvGraphicFramePr>
        <p:xfrm>
          <a:off x="250825" y="620712"/>
          <a:ext cx="8713663" cy="5472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0" name="Worksheet" r:id="rId3" imgW="6257803" imgH="1885980" progId="Excel.Sheet.8">
                  <p:embed/>
                </p:oleObj>
              </mc:Choice>
              <mc:Fallback>
                <p:oleObj name="Worksheet" r:id="rId3" imgW="6257803" imgH="18859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20712"/>
                        <a:ext cx="8713663" cy="5472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432023"/>
              </p:ext>
            </p:extLst>
          </p:nvPr>
        </p:nvGraphicFramePr>
        <p:xfrm>
          <a:off x="5111750" y="908050"/>
          <a:ext cx="3328988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4" name="Worksheet" r:id="rId3" imgW="2495400" imgH="2247907" progId="Excel.Sheet.8">
                  <p:embed/>
                </p:oleObj>
              </mc:Choice>
              <mc:Fallback>
                <p:oleObj name="Worksheet" r:id="rId3" imgW="2495400" imgH="224790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908050"/>
                        <a:ext cx="3328988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805478"/>
              </p:ext>
            </p:extLst>
          </p:nvPr>
        </p:nvGraphicFramePr>
        <p:xfrm>
          <a:off x="395537" y="908720"/>
          <a:ext cx="453650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1224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Worksheet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128</cp:revision>
  <dcterms:created xsi:type="dcterms:W3CDTF">2009-11-08T07:48:00Z</dcterms:created>
  <dcterms:modified xsi:type="dcterms:W3CDTF">2021-11-18T13:37:40Z</dcterms:modified>
</cp:coreProperties>
</file>